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64" r:id="rId3"/>
    <p:sldId id="268" r:id="rId4"/>
    <p:sldId id="265" r:id="rId5"/>
    <p:sldId id="258" r:id="rId6"/>
    <p:sldId id="269" r:id="rId7"/>
    <p:sldId id="266" r:id="rId8"/>
    <p:sldId id="267" r:id="rId9"/>
    <p:sldId id="271" r:id="rId10"/>
    <p:sldId id="294" r:id="rId11"/>
    <p:sldId id="270" r:id="rId12"/>
    <p:sldId id="273" r:id="rId13"/>
    <p:sldId id="295" r:id="rId14"/>
    <p:sldId id="296" r:id="rId15"/>
    <p:sldId id="298" r:id="rId16"/>
    <p:sldId id="299" r:id="rId17"/>
    <p:sldId id="297" r:id="rId18"/>
    <p:sldId id="280" r:id="rId19"/>
    <p:sldId id="274" r:id="rId20"/>
    <p:sldId id="275" r:id="rId21"/>
    <p:sldId id="276" r:id="rId22"/>
    <p:sldId id="277" r:id="rId23"/>
    <p:sldId id="278" r:id="rId24"/>
    <p:sldId id="281" r:id="rId25"/>
    <p:sldId id="286" r:id="rId26"/>
    <p:sldId id="287" r:id="rId27"/>
    <p:sldId id="288" r:id="rId28"/>
    <p:sldId id="289" r:id="rId29"/>
    <p:sldId id="290" r:id="rId30"/>
    <p:sldId id="291" r:id="rId31"/>
    <p:sldId id="263" r:id="rId32"/>
    <p:sldId id="292" r:id="rId33"/>
    <p:sldId id="293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20" y="84"/>
      </p:cViewPr>
      <p:guideLst>
        <p:guide orient="horz" pos="20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Encours livret 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Feuil1!$C$3</c:f>
              <c:strCache>
                <c:ptCount val="1"/>
                <c:pt idx="0">
                  <c:v>vente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Feuil1!$B$4:$B$6</c:f>
              <c:strCache>
                <c:ptCount val="3"/>
                <c:pt idx="0">
                  <c:v>Septembre</c:v>
                </c:pt>
                <c:pt idx="1">
                  <c:v>Octobre</c:v>
                </c:pt>
                <c:pt idx="2">
                  <c:v>Novembre</c:v>
                </c:pt>
              </c:strCache>
            </c:strRef>
          </c:cat>
          <c:val>
            <c:numRef>
              <c:f>Feuil1!$C$4:$C$6</c:f>
              <c:numCache>
                <c:formatCode>General</c:formatCode>
                <c:ptCount val="3"/>
                <c:pt idx="0">
                  <c:v>8320</c:v>
                </c:pt>
                <c:pt idx="1">
                  <c:v>6500</c:v>
                </c:pt>
                <c:pt idx="2">
                  <c:v>5890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B5-47BB-BECB-FEDF1D6F8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887568"/>
        <c:axId val="1495881328"/>
      </c:barChart>
      <c:catAx>
        <c:axId val="1495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5881328"/>
        <c:crosses val="autoZero"/>
        <c:auto val="1"/>
        <c:lblAlgn val="ctr"/>
        <c:lblOffset val="100"/>
        <c:noMultiLvlLbl val="0"/>
      </c:catAx>
      <c:valAx>
        <c:axId val="149588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588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7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21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97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42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27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C:\Users\ragouet-e\Desktop\Communication DCN\Présentation\Modèle et fond\Fond-presentrepriseV2\modèle entreprisev2ind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051720" y="260648"/>
            <a:ext cx="396044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descr="C:\Users\ragouet-e\Desktop\Communication DCN\Présentation\Modèle et fond\Fond-presentrepriseV2\modèle entreprisev2indd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23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31840" y="764704"/>
            <a:ext cx="568863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rgbClr val="FF5050"/>
              </a:buClr>
              <a:buSzPts val="1800"/>
              <a:buFont typeface="Arial"/>
              <a:buChar char="–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79512" y="1772816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179512" y="3069084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 descr="C:\Users\ragouet-e\Desktop\Communication DCN\Présentation\Modèle et fond\Fond-presentrepriseV2\modèle entreprisev2indd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26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51520" y="548680"/>
            <a:ext cx="2160240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3"/>
          </p:nvPr>
        </p:nvSpPr>
        <p:spPr>
          <a:xfrm>
            <a:off x="2411760" y="548680"/>
            <a:ext cx="4320480" cy="5725287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6"/>
          <p:cNvSpPr txBox="1">
            <a:spLocks noGrp="1"/>
          </p:cNvSpPr>
          <p:nvPr>
            <p:ph type="body" idx="4"/>
          </p:nvPr>
        </p:nvSpPr>
        <p:spPr>
          <a:xfrm>
            <a:off x="251520" y="2708920"/>
            <a:ext cx="216024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Clr>
                <a:srgbClr val="FF5050"/>
              </a:buClr>
              <a:buSzPts val="1400"/>
              <a:buFont typeface="Arial"/>
              <a:buChar char="–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Char char="❑"/>
              <a:defRPr sz="14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de section">
  <p:cSld name="3_Titre de sec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C:\Users\ragouet-e\Desktop\Communication DCN\Présentations\Modèle et fond\Fond-presentrepriseV2\modèle entreprisev2indd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38"/>
            <a:ext cx="9144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707904" y="1556792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et contenu">
  <p:cSld name="5_Titre et contenu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C:\Users\ragouet-e\Desktop\Communication DCN\Présentation\Modèle et fond\Fond-presentrepriseV2\modèle entreprisev2indd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A8B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A8B8"/>
              </a:buClr>
              <a:buSzPts val="2400"/>
              <a:buFont typeface="Arial"/>
              <a:buNone/>
              <a:defRPr sz="2400">
                <a:solidFill>
                  <a:srgbClr val="00A8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00A8B8"/>
              </a:buClr>
              <a:buSzPts val="1800"/>
              <a:buNone/>
              <a:defRPr sz="1800" b="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1520" y="548681"/>
            <a:ext cx="6480720" cy="36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SzPts val="1200"/>
              <a:buChar char="—"/>
              <a:defRPr sz="1200"/>
            </a:lvl3pPr>
            <a:lvl4pPr marL="1828800" lvl="3" indent="-22860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 descr="C:\Users\ragouet-e\Desktop\Communication DCN\Présentation\Modèle et fond\Fond-presentrepriseV2\modèle entreprisev2-fi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31640" y="3213100"/>
            <a:ext cx="3816424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de section">
  <p:cSld name="4_Titre de 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0"/>
            <a:ext cx="9158380" cy="68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55576" y="5445224"/>
            <a:ext cx="579664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851920" y="5733256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de section">
  <p:cSld name="5_Titre de sec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331640" y="602128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re de section">
  <p:cSld name="6_Titre de sec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838"/>
            <a:ext cx="9143596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67544" y="206084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39752" y="4149080"/>
            <a:ext cx="439248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1520" y="1844824"/>
            <a:ext cx="2160240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31840" y="548680"/>
            <a:ext cx="576064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wmf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fr_FR/A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www.univ-nantes.fr/disrupt-campus-nantes--2210256.kjsp" TargetMode="External"/><Relationship Id="rId7" Type="http://schemas.openxmlformats.org/officeDocument/2006/relationships/hyperlink" Target="https://twitter.com/DisruptCampus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hyperlink" Target="https://www.instagram.com/disruptcampusnantes/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979712" y="476672"/>
            <a:ext cx="455916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SzPts val="4800"/>
            </a:pPr>
            <a:r>
              <a:rPr lang="fr-FR" sz="4800" baseline="30000" dirty="0"/>
              <a:t>Data et les nouveaux modèles économiques</a:t>
            </a:r>
            <a:endParaRPr sz="4800" baseline="30000" dirty="0"/>
          </a:p>
        </p:txBody>
      </p:sp>
      <p:pic>
        <p:nvPicPr>
          <p:cNvPr id="95" name="Google Shape;95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3">
            <a:alphaModFix/>
          </a:blip>
          <a:srcRect r="35251"/>
          <a:stretch/>
        </p:blipFill>
        <p:spPr>
          <a:xfrm>
            <a:off x="416665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l="65424" t="22529" r="20796" b="26884"/>
          <a:stretch/>
        </p:blipFill>
        <p:spPr>
          <a:xfrm>
            <a:off x="108976" y="2455648"/>
            <a:ext cx="862624" cy="71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S:\12-SPIE\01-COMMUN\05-Projets\DCN\06- COMMUNICATION\1_LOGOS\3_LOGOS_PARTENAIRES-ECOSYSTEME\Logos obligatoires\LogoEMC2-NOI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899" y="4146138"/>
            <a:ext cx="727402" cy="1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74130" y="4365104"/>
            <a:ext cx="16354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Labellisé par le pôle EMC2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88068" y="3166529"/>
            <a:ext cx="18636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 dispositif est soutenu par le Programme d’Investissements d’Avenir et opéré par BPI France</a:t>
            </a:r>
            <a:endParaRPr/>
          </a:p>
        </p:txBody>
      </p:sp>
      <p:pic>
        <p:nvPicPr>
          <p:cNvPr id="100" name="Google Shape;100;p17" descr="C:\Users\ragouet-e\Desktop\Communication DCN\Elements graphiques\Partenaires\191120115921_logo-2020-1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490" y="2568543"/>
            <a:ext cx="619727" cy="5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411760" y="2406454"/>
            <a:ext cx="4127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ROUL Benjamin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64914" y="548681"/>
            <a:ext cx="8155362" cy="360039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: </a:t>
            </a:r>
            <a:r>
              <a:rPr lang="fr-FR" sz="2000" dirty="0" err="1" smtClean="0"/>
              <a:t>namR</a:t>
            </a:r>
            <a:r>
              <a:rPr lang="fr-FR" sz="2000" dirty="0" smtClean="0"/>
              <a:t>, connaitre le potentiel  énergétique d’un bâtiment</a:t>
            </a:r>
          </a:p>
          <a:p>
            <a:endParaRPr lang="fr-FR" sz="2000" dirty="0"/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Besoins :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Connaitre l’impact le potentiel d’une installation de panneau solaire chez moi.</a:t>
            </a:r>
          </a:p>
          <a:p>
            <a:endParaRPr lang="fr-FR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Solutions : 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Mesurer l’ensemble des critères permettant à un propriétaire de bien de connaitre son retour sur investissement en installant des panneaux solaires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801705"/>
            <a:ext cx="3750906" cy="18308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801705"/>
            <a:ext cx="3750906" cy="1885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4773591"/>
            <a:ext cx="3816220" cy="1893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5941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27382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066730" y="4777123"/>
            <a:ext cx="3834882" cy="188949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709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Comprendre un phénomène </a:t>
            </a:r>
            <a:endParaRPr lang="fr-FR" sz="20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711749"/>
              </p:ext>
            </p:extLst>
          </p:nvPr>
        </p:nvGraphicFramePr>
        <p:xfrm>
          <a:off x="510079" y="2914822"/>
          <a:ext cx="1427990" cy="10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Image bitmap" r:id="rId3" imgW="5524560" imgH="4053960" progId="Paint.Picture">
                  <p:embed/>
                </p:oleObj>
              </mc:Choice>
              <mc:Fallback>
                <p:oleObj name="Image bitmap" r:id="rId3" imgW="5524560" imgH="4053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9" y="2914822"/>
                        <a:ext cx="1427990" cy="104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🥇 ▷ 11 des principaux influenceurs mode sur Instagram et pourquoi  collaborer ... ✓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91" y="2891865"/>
            <a:ext cx="1447738" cy="10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ode homme : trois mannequins à suivre sur Instagram en 2018 - ladepeche.f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55" y="2891865"/>
            <a:ext cx="1758567" cy="9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29" y="482520"/>
            <a:ext cx="2446232" cy="7696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1" y="1197576"/>
            <a:ext cx="641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Connaitre les tendances de la mode d’aujourd’hui pour améliorer leur vente et prévoir celle de demain pour imaginer les futurs collections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6684" y="4637783"/>
            <a:ext cx="1057423" cy="523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687" y="5241784"/>
            <a:ext cx="1164902" cy="12461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69" y="5163020"/>
            <a:ext cx="391289" cy="9648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19" y="4899757"/>
            <a:ext cx="1106309" cy="1400888"/>
          </a:xfrm>
          <a:prstGeom prst="rect">
            <a:avLst/>
          </a:prstGeom>
        </p:spPr>
      </p:pic>
      <p:pic>
        <p:nvPicPr>
          <p:cNvPr id="1033" name="Picture 9" descr="A quel style vestimentaire pour femme appartenez vous ? Le Guide Ultime!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40" y="2914822"/>
            <a:ext cx="1572019" cy="10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7200" y="1949563"/>
            <a:ext cx="641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</a:rPr>
              <a:t>Solutions</a:t>
            </a:r>
            <a:r>
              <a:rPr lang="fr-FR" sz="1200" b="1" dirty="0"/>
              <a:t>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Entreprise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qui se propose de définir la mode du moment et les tendances de demain.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7201" y="4217437"/>
            <a:ext cx="62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Transformation de la donnée pour faire ressortir les informations pertinentes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869" y="258406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Quelles données pour mesurer la mode?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12758" y="4124172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720282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Heuritech</a:t>
            </a:r>
            <a:r>
              <a:rPr lang="fr-FR" sz="2000" dirty="0" smtClean="0"/>
              <a:t> et la mode</a:t>
            </a:r>
            <a:endParaRPr lang="fr-FR" sz="2000" dirty="0"/>
          </a:p>
        </p:txBody>
      </p:sp>
      <p:pic>
        <p:nvPicPr>
          <p:cNvPr id="3074" name="Picture 2" descr="tags-websit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50" y="1335686"/>
            <a:ext cx="4351111" cy="474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264090" y="1539551"/>
            <a:ext cx="36389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2">
                    <a:lumMod val="50000"/>
                  </a:schemeClr>
                </a:solidFill>
              </a:rPr>
              <a:t>Heuritech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 produit 2 sources de valeur:</a:t>
            </a:r>
          </a:p>
          <a:p>
            <a:endParaRPr lang="fr-FR" dirty="0"/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mesure &amp; la compréhension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Nombres d’apparitions de son produit sur des photos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instagram</a:t>
            </a: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Comparaison avec les modèles concurrents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Décrypter les tendances actuelles de la mode et faire des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préconisations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les tendances à venir.</a:t>
            </a: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Proposer aux entreprises de la mode d’avoir des informations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d’usage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leur produit.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477908" y="3675223"/>
            <a:ext cx="3348659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smtClean="0"/>
              <a:t>Application pour CADIF</a:t>
            </a:r>
          </a:p>
          <a:p>
            <a:endParaRPr lang="fr-FR" dirty="0"/>
          </a:p>
          <a:p>
            <a:r>
              <a:rPr lang="fr-FR" dirty="0" smtClean="0"/>
              <a:t>Être une compagnie Data </a:t>
            </a:r>
            <a:r>
              <a:rPr lang="fr-FR" dirty="0" err="1" smtClean="0"/>
              <a:t>Driven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77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77626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Qu’est ce qu’une organisation Data-</a:t>
            </a:r>
            <a:r>
              <a:rPr lang="fr-FR" sz="2000" dirty="0" err="1" smtClean="0"/>
              <a:t>Driven</a:t>
            </a:r>
            <a:r>
              <a:rPr lang="fr-FR" sz="2000" dirty="0" smtClean="0"/>
              <a:t>?</a:t>
            </a:r>
          </a:p>
          <a:p>
            <a:endParaRPr lang="fr-FR" sz="20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205273" y="1698171"/>
            <a:ext cx="78377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95% des entreprises font :</a:t>
            </a:r>
          </a:p>
          <a:p>
            <a:pPr marL="571500" indent="-342900">
              <a:buFontTx/>
              <a:buChar char="-"/>
            </a:pPr>
            <a:r>
              <a:rPr lang="fr-FR" b="1" dirty="0" err="1">
                <a:solidFill>
                  <a:schemeClr val="accent6">
                    <a:lumMod val="50000"/>
                  </a:schemeClr>
                </a:solidFill>
              </a:rPr>
              <a:t>Reporting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en masse </a:t>
            </a:r>
          </a:p>
          <a:p>
            <a:pPr marL="571500" indent="-342900">
              <a:buFontTx/>
              <a:buChar char="-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Beaucoup de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</a:rPr>
              <a:t>dashboard</a:t>
            </a:r>
            <a:endParaRPr lang="fr-F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571500" indent="-342900">
              <a:buFontTx/>
              <a:buChar char="-"/>
            </a:pP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marL="228600"/>
            <a:endParaRPr lang="fr-FR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28600"/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Ces activités font partie d’une organisation data-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</a:rPr>
              <a:t>driven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 mais elles référent uniquement à une vision « </a:t>
            </a:r>
            <a:r>
              <a:rPr lang="fr-FR" i="1" dirty="0" smtClean="0">
                <a:solidFill>
                  <a:schemeClr val="accent6">
                    <a:lumMod val="50000"/>
                  </a:schemeClr>
                </a:solidFill>
              </a:rPr>
              <a:t>regarder en arrière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 »</a:t>
            </a:r>
          </a:p>
          <a:p>
            <a:pPr marL="228600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marL="228600"/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Ce type de processus décrit le passé et le présent et l’entreprise de manière factuelle mais n’intègre absolument pas :</a:t>
            </a:r>
          </a:p>
          <a:p>
            <a:pPr marL="228600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285750">
              <a:buFontTx/>
              <a:buChar char="-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contexte</a:t>
            </a:r>
          </a:p>
          <a:p>
            <a:pPr marL="514350" indent="-285750">
              <a:buFontTx/>
              <a:buChar char="-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La causalité </a:t>
            </a:r>
          </a:p>
          <a:p>
            <a:pPr marL="514350" indent="-285750">
              <a:buFontTx/>
              <a:buChar char="-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pourquoi ca arrive ou non</a:t>
            </a:r>
          </a:p>
          <a:p>
            <a:pPr marL="514350" indent="-285750">
              <a:buFontTx/>
              <a:buChar char="-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Des recommandations</a:t>
            </a:r>
          </a:p>
          <a:p>
            <a:pPr marL="514350" indent="-285750">
              <a:buFontTx/>
              <a:buChar char="-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La prédiction</a:t>
            </a:r>
          </a:p>
          <a:p>
            <a:pPr marL="514350" indent="-285750">
              <a:buFontTx/>
              <a:buChar char="-"/>
            </a:pP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pPr marL="228600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249695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Reporting</a:t>
            </a:r>
            <a:r>
              <a:rPr lang="fr-FR" sz="2000" dirty="0" smtClean="0"/>
              <a:t>/</a:t>
            </a:r>
            <a:r>
              <a:rPr lang="fr-FR" sz="2000" dirty="0" err="1" smtClean="0"/>
              <a:t>dashboard</a:t>
            </a:r>
            <a:endParaRPr lang="fr-FR" sz="2000" dirty="0"/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101424"/>
              </p:ext>
            </p:extLst>
          </p:nvPr>
        </p:nvGraphicFramePr>
        <p:xfrm>
          <a:off x="2556588" y="730604"/>
          <a:ext cx="3097763" cy="1488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51520" y="2248673"/>
            <a:ext cx="7156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Est-ce bien?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Inflation qui fait changer le 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Un Cash Investigation d'Elise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</a:rPr>
              <a:t>ucet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 contre le 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Une phénomène saisonnier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Est-ce une réelle 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B050"/>
                </a:solidFill>
              </a:rPr>
              <a:t>Les personnes payent avec leur épargne leurs impôts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Ce graphique présente juste des chiffres sans contexte ou peu de contexte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Espace réservé du texte 4"/>
          <p:cNvSpPr txBox="1">
            <a:spLocks/>
          </p:cNvSpPr>
          <p:nvPr/>
        </p:nvSpPr>
        <p:spPr>
          <a:xfrm>
            <a:off x="251520" y="4038329"/>
            <a:ext cx="6480720" cy="76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err="1" smtClean="0"/>
              <a:t>Alerting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251520" y="4469479"/>
            <a:ext cx="79602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« 70% du plafond carte est atteint par nos clients le 25 du mois »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Ce type d’alerte permet de décrire ce qui se passe actuellement.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Comme le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reporting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, l’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alerting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ne nous dit pas pourquoi on atteint le pic à cette date.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Aucune information sur comment régler le problème.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Ces approches ne fournissent pas d’explication causale!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4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Du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et l’</a:t>
            </a:r>
            <a:r>
              <a:rPr lang="fr-FR" sz="2000" dirty="0" err="1" smtClean="0"/>
              <a:t>alerting</a:t>
            </a:r>
            <a:r>
              <a:rPr lang="fr-FR" sz="2000" dirty="0" smtClean="0"/>
              <a:t> à l’analyse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251520" y="1196196"/>
            <a:ext cx="681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</a:rPr>
              <a:t>Reporting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processus d’organiser la data pour monitorer les performances des différents univers de la banque</a:t>
            </a: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Tourné vers le passé et majoritairement hérité de contrainte de suivi réglementaire</a:t>
            </a:r>
          </a:p>
          <a:p>
            <a:endParaRPr lang="fr-FR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Analyse :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Transformer la data en insight qui conduise la prise de décision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30" y="3114135"/>
            <a:ext cx="4152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0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27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L’automatisation de tache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7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6166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des taches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50506" y="155821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50000"/>
                  </a:schemeClr>
                </a:solidFill>
              </a:rPr>
              <a:t>En informatique on dit qu’une tâche doit être automatisée si on la répète plus de 2 fois.    </a:t>
            </a:r>
            <a:r>
              <a:rPr lang="fr-FR" sz="800" i="1" dirty="0" smtClean="0">
                <a:solidFill>
                  <a:schemeClr val="tx2">
                    <a:lumMod val="50000"/>
                  </a:schemeClr>
                </a:solidFill>
              </a:rPr>
              <a:t>(citation de moi, merci pour le futur copyright )</a:t>
            </a:r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0506" y="2492772"/>
            <a:ext cx="6092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Comment faire pour identifier si une tâche peut être automatisée?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répétition de tâche routinière avec peu de valeur ajoutée peut être automatisée.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tache avec de nombreuses incertitudes, de l’ambiguïté et de nombreuses nouveautés semble difficilement automatisable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50506" y="4581331"/>
            <a:ext cx="7128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2 types de tache a automatiser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manuelles et répétitives qui ne nécessite que peu d’informations =&gt; RPA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qui nécessitent une prise de décision humaine =&gt; IA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8" y="1558212"/>
            <a:ext cx="99734" cy="9973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58" y="1842692"/>
            <a:ext cx="99734" cy="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8296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Objectifs</a:t>
            </a:r>
            <a:r>
              <a:rPr lang="fr-FR" dirty="0" smtClean="0"/>
              <a:t> :</a:t>
            </a:r>
          </a:p>
          <a:p>
            <a:endParaRPr lang="fr-FR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6490" y="1362384"/>
            <a:ext cx="716591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Après ce cours vous… :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Serez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capable d’intégrer la donnée comme source de valeur dans vos projets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Comprendrez qu’il ne faut pas un master en informatique ou statistique pour comprendre ce qu’est la donnée et comment on peut l’utiliser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Aurez des connaissances de base pour échanger avec des profils techniques dans les entreprises</a:t>
            </a:r>
          </a:p>
        </p:txBody>
      </p:sp>
      <p:sp>
        <p:nvSpPr>
          <p:cNvPr id="7" name="Organigramme : Processus 6"/>
          <p:cNvSpPr/>
          <p:nvPr/>
        </p:nvSpPr>
        <p:spPr>
          <a:xfrm>
            <a:off x="401215" y="2354424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Processus 7"/>
          <p:cNvSpPr/>
          <p:nvPr/>
        </p:nvSpPr>
        <p:spPr>
          <a:xfrm>
            <a:off x="401215" y="2993053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Processus 8"/>
          <p:cNvSpPr/>
          <p:nvPr/>
        </p:nvSpPr>
        <p:spPr>
          <a:xfrm>
            <a:off x="401215" y="3849396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4563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banque et la gestion des documents </a:t>
            </a:r>
            <a:endParaRPr lang="fr-FR" sz="2000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366730" y="1280819"/>
            <a:ext cx="7536432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Lorsque qu’un client ouvre un compte bancaire la banque se doit de vérifier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l’identité de cette personne. C’est une obligation légale.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Pour cela elle utilise les documents suivants :</a:t>
            </a:r>
          </a:p>
          <a:p>
            <a:endParaRPr lang="fr-FR" sz="1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385258" y="2850944"/>
            <a:ext cx="1599205" cy="899553"/>
            <a:chOff x="813522" y="2808514"/>
            <a:chExt cx="1599205" cy="899553"/>
          </a:xfrm>
        </p:grpSpPr>
        <p:pic>
          <p:nvPicPr>
            <p:cNvPr id="5124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126" name="Picture 6" descr="EDF - Comprendre ma facture d&amp;#39;électricité ou de ga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90" y="2502274"/>
            <a:ext cx="1018656" cy="14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us 9"/>
          <p:cNvSpPr/>
          <p:nvPr/>
        </p:nvSpPr>
        <p:spPr>
          <a:xfrm>
            <a:off x="2170597" y="2918427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8" name="Picture 8" descr="L&amp;#39;avis d&amp;#39;imposition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32" y="2659807"/>
            <a:ext cx="1545708" cy="11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14"/>
          <p:cNvSpPr/>
          <p:nvPr/>
        </p:nvSpPr>
        <p:spPr>
          <a:xfrm>
            <a:off x="4335011" y="2914304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texte 4"/>
          <p:cNvSpPr txBox="1">
            <a:spLocks/>
          </p:cNvSpPr>
          <p:nvPr/>
        </p:nvSpPr>
        <p:spPr>
          <a:xfrm>
            <a:off x="251520" y="4432532"/>
            <a:ext cx="7920880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 smtClean="0"/>
              <a:t>Le traitement est :</a:t>
            </a:r>
          </a:p>
          <a:p>
            <a:endParaRPr lang="fr-FR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Long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fastidieux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chercher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les informations nécessaires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d’erreur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quand le conseiller doit retranscrire ses informations pour la banque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d’attente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le client</a:t>
            </a:r>
          </a:p>
          <a:p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630829" y="5894620"/>
            <a:ext cx="5408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A votre avis quelle est la problématique qui ressort et quelles solutions possibles?</a:t>
            </a:r>
            <a:endParaRPr lang="fr-FR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1593372" y="5811520"/>
            <a:ext cx="5663682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116290" y="4217574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2" descr="Le Régal A5 - A5sy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" y="986707"/>
            <a:ext cx="703916" cy="7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1115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solution pour automatiser ce traitement</a:t>
            </a:r>
            <a:endParaRPr lang="fr-FR" sz="2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862457" y="2145488"/>
            <a:ext cx="2063302" cy="1355704"/>
            <a:chOff x="813522" y="2808514"/>
            <a:chExt cx="1599205" cy="899553"/>
          </a:xfrm>
        </p:grpSpPr>
        <p:pic>
          <p:nvPicPr>
            <p:cNvPr id="8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Flèche droite 9"/>
          <p:cNvSpPr/>
          <p:nvPr/>
        </p:nvSpPr>
        <p:spPr>
          <a:xfrm>
            <a:off x="2939711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3719416" y="2081150"/>
            <a:ext cx="1787407" cy="1297707"/>
            <a:chOff x="2765625" y="1739952"/>
            <a:chExt cx="2781300" cy="2019300"/>
          </a:xfrm>
        </p:grpSpPr>
        <p:graphicFrame>
          <p:nvGraphicFramePr>
            <p:cNvPr id="11" name="Obje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7040206"/>
                </p:ext>
              </p:extLst>
            </p:nvPr>
          </p:nvGraphicFramePr>
          <p:xfrm>
            <a:off x="2765625" y="1739952"/>
            <a:ext cx="2781300" cy="201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2" name="Image bitmap" r:id="rId5" imgW="2781360" imgH="2019240" progId="Paint.Picture">
                    <p:embed/>
                  </p:oleObj>
                </mc:Choice>
                <mc:Fallback>
                  <p:oleObj name="Image bitmap" r:id="rId5" imgW="2781360" imgH="20192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65625" y="1739952"/>
                          <a:ext cx="2781300" cy="201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e 16"/>
            <p:cNvGrpSpPr/>
            <p:nvPr/>
          </p:nvGrpSpPr>
          <p:grpSpPr>
            <a:xfrm>
              <a:off x="2911367" y="2178154"/>
              <a:ext cx="773122" cy="1053954"/>
              <a:chOff x="1875047" y="2879194"/>
              <a:chExt cx="773122" cy="10539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875047" y="2879194"/>
                <a:ext cx="773122" cy="1053954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935853" y="2967089"/>
                <a:ext cx="651510" cy="8686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Flèche droite 19"/>
          <p:cNvSpPr/>
          <p:nvPr/>
        </p:nvSpPr>
        <p:spPr>
          <a:xfrm>
            <a:off x="5600484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300480" y="2180719"/>
            <a:ext cx="2682240" cy="1285240"/>
          </a:xfrm>
          <a:prstGeom prst="roundRect">
            <a:avLst/>
          </a:prstGeom>
          <a:solidFill>
            <a:srgbClr val="00A8B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/>
              <a:t>Carte identité :’oui’</a:t>
            </a:r>
          </a:p>
          <a:p>
            <a:pPr algn="ctr"/>
            <a:r>
              <a:rPr lang="fr-FR" sz="1200" b="1" dirty="0" smtClean="0"/>
              <a:t>Prénom : ‘Corinne’ </a:t>
            </a:r>
          </a:p>
          <a:p>
            <a:pPr algn="ctr"/>
            <a:r>
              <a:rPr lang="fr-FR" sz="1200" b="1" dirty="0" smtClean="0"/>
              <a:t>Nom : ’Berthier’</a:t>
            </a:r>
          </a:p>
          <a:p>
            <a:pPr algn="ctr"/>
            <a:r>
              <a:rPr lang="fr-FR" sz="1200" b="1" dirty="0" smtClean="0"/>
              <a:t>Sexe : ‘F’</a:t>
            </a:r>
          </a:p>
          <a:p>
            <a:pPr algn="ctr"/>
            <a:r>
              <a:rPr lang="fr-FR" sz="1200" b="1" dirty="0" smtClean="0"/>
              <a:t>Date naissance : ‘ 06/12/1965 ’</a:t>
            </a:r>
          </a:p>
          <a:p>
            <a:pPr algn="ctr"/>
            <a:endParaRPr lang="fr-FR" b="1" dirty="0"/>
          </a:p>
        </p:txBody>
      </p:sp>
      <p:pic>
        <p:nvPicPr>
          <p:cNvPr id="6152" name="Picture 8" descr="Iphone blanc portrait PNG transparents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" y="2068683"/>
            <a:ext cx="1509315" cy="15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558177" y="4093871"/>
            <a:ext cx="7221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La valeur qu’on apporte :</a:t>
            </a:r>
          </a:p>
          <a:p>
            <a:endParaRPr lang="fr-FR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informations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sont maintenant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enregistrées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sans 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moindre intervention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du conseiller et le processus se fait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quasi instantanément pour client.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Ici, c’est le changement de format de la donnée qui apporte de la valeur.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donnée était stockée par écrit et le travail du conseiller était de la chercher et la recopier sur une ordinateur pour après lancer les vérifications.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13692" y="1557930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Collecte de l’information avec une photo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719416" y="1586207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Mesure de l’information qui nous intéresse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00480" y="1562113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Stockage sous une forme exploitable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7362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Entreprise zéros gâchis 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22513" y="1436914"/>
            <a:ext cx="7259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Problématique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agents qui s’occupent de la revalorisation des produits font souvent des erreurs. 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Pourquoi?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Il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faut connaitre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toutes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les règles ce qui n’est pas forcément le cas de tous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employés, surtout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lors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remplacement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Cela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prend beaucoup de temps ! Et le temps c’est de l’argent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22513" y="3326601"/>
            <a:ext cx="725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Solutions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Automatiser la prise de décision de si un produit est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ou non avec un modèle de machine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(IA) 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⚠️ Symbole D&amp;#39;avertissement Emo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4773552"/>
            <a:ext cx="448276" cy="4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2513" y="4736080"/>
            <a:ext cx="725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L’intelligence artificielle ne fait pas de magie. La plupart du temps elle réplique juste le processus cognitif humain (parfois en mieux)</a:t>
            </a:r>
          </a:p>
        </p:txBody>
      </p:sp>
    </p:spTree>
    <p:extLst>
      <p:ext uri="{BB962C8B-B14F-4D97-AF65-F5344CB8AC3E}">
        <p14:creationId xmlns:p14="http://schemas.microsoft.com/office/powerpoint/2010/main" val="32833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310017"/>
            <a:ext cx="6480720" cy="688359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Comment marche le machine </a:t>
            </a:r>
            <a:r>
              <a:rPr lang="fr-FR" sz="2000" b="1" dirty="0" err="1" smtClean="0"/>
              <a:t>learning</a:t>
            </a:r>
            <a:r>
              <a:rPr lang="fr-FR" sz="2000" b="1" dirty="0" smtClean="0"/>
              <a:t> et avantage</a:t>
            </a:r>
            <a:endParaRPr lang="fr-FR" sz="2000" b="1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251520" y="998376"/>
            <a:ext cx="7724080" cy="112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Le machine </a:t>
            </a:r>
            <a:r>
              <a:rPr lang="fr-FR" sz="1400" b="1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 apprentissage automatique) a été pensé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calquer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le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comportement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cognitif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humain.  Les données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(informations) qu’on lui donne lui 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servent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à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apprendre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répondre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au mieux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à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question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posée, selon lui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334459" y="2154961"/>
            <a:ext cx="7558202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Reconnaitre si un aliment est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, humain vs apprentissage automatique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63" y="2605411"/>
            <a:ext cx="796428" cy="7964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77" y="2605411"/>
            <a:ext cx="898544" cy="898544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61906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Il sait ce que veut dire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 smtClean="0"/>
          </a:p>
          <a:p>
            <a:r>
              <a:rPr lang="fr-FR" sz="1200" dirty="0" smtClean="0"/>
              <a:t>Se souvient des consignes qu’on lui a donné</a:t>
            </a:r>
          </a:p>
          <a:p>
            <a:endParaRPr lang="fr-FR" sz="1200" dirty="0"/>
          </a:p>
          <a:p>
            <a:r>
              <a:rPr lang="fr-FR" sz="1200" dirty="0" smtClean="0"/>
              <a:t>Sait lire donc regarde dans la liste ce qui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Utilise des informations de </a:t>
            </a:r>
            <a:r>
              <a:rPr lang="fr-FR" sz="1200" smtClean="0"/>
              <a:t>sens commun</a:t>
            </a:r>
          </a:p>
          <a:p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Peu faire </a:t>
            </a:r>
            <a:r>
              <a:rPr lang="fr-FR" sz="1200" dirty="0"/>
              <a:t>des erreurs </a:t>
            </a:r>
            <a:r>
              <a:rPr lang="fr-FR" sz="1200" dirty="0" smtClean="0"/>
              <a:t>d’ inattention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996318" y="3539304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L’employé du supermarché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3135" y="425203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53135" y="4618003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53135" y="514952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53135" y="5703898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672179" y="3539304"/>
            <a:ext cx="2678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L’algorithme d’apprentissage</a:t>
            </a:r>
            <a:endParaRPr lang="fr-FR" b="1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447852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Apprend à partir des données qu’on lui fournit</a:t>
            </a:r>
          </a:p>
          <a:p>
            <a:endParaRPr lang="fr-FR" sz="1200" dirty="0"/>
          </a:p>
          <a:p>
            <a:r>
              <a:rPr lang="fr-FR" sz="1200" dirty="0" smtClean="0"/>
              <a:t>Est capable d’utiliser beaucoup plus d’informations qu’un humain</a:t>
            </a:r>
          </a:p>
          <a:p>
            <a:endParaRPr lang="fr-FR" sz="1200" dirty="0"/>
          </a:p>
          <a:p>
            <a:r>
              <a:rPr lang="fr-FR" sz="1200" dirty="0" smtClean="0"/>
              <a:t>Calcul lui-même quelles sont les informations optimales pour savoir si un produit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N’a pas besoin de formation longue pour apprendre( juste des données)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653135" y="6274394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8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Fil rouge avec Tesla</a:t>
            </a:r>
            <a:endParaRPr dirty="0"/>
          </a:p>
        </p:txBody>
      </p:sp>
      <p:sp>
        <p:nvSpPr>
          <p:cNvPr id="4" name="Google Shape;106;p18"/>
          <p:cNvSpPr txBox="1">
            <a:spLocks/>
          </p:cNvSpPr>
          <p:nvPr/>
        </p:nvSpPr>
        <p:spPr>
          <a:xfrm>
            <a:off x="1033128" y="3146105"/>
            <a:ext cx="6617974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dirty="0"/>
              <a:t>1</a:t>
            </a:r>
            <a:r>
              <a:rPr lang="fr-FR" dirty="0" smtClean="0"/>
              <a:t>     Imaginer le cas d’usage</a:t>
            </a:r>
          </a:p>
          <a:p>
            <a:pPr>
              <a:buSzPct val="100000"/>
            </a:pPr>
            <a:r>
              <a:rPr lang="fr-FR" dirty="0"/>
              <a:t>2</a:t>
            </a:r>
            <a:r>
              <a:rPr lang="fr-FR" dirty="0" smtClean="0"/>
              <a:t>     Mesurer l’information nécessaire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Stocker et transformer la donnée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Automatiser le processus </a:t>
            </a:r>
          </a:p>
          <a:p>
            <a:pPr marL="457200" indent="-457200">
              <a:buSzPct val="100000"/>
              <a:buAutoNum type="arabicPlain" startAt="3"/>
            </a:pPr>
            <a:endParaRPr lang="fr-FR" dirty="0" smtClean="0"/>
          </a:p>
          <a:p>
            <a:pPr marL="457200" indent="-457200">
              <a:buSzPct val="100000"/>
              <a:buAutoNum type="arabicPlain" startAt="3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7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Fil rouge avec l’exemple de tesla, la voiture autonome</a:t>
            </a:r>
          </a:p>
          <a:p>
            <a:endParaRPr lang="fr-FR" sz="200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587489"/>
            <a:ext cx="7791468" cy="4654691"/>
          </a:xfrm>
        </p:spPr>
        <p:txBody>
          <a:bodyPr>
            <a:normAutofit/>
          </a:bodyPr>
          <a:lstStyle/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Définir sa problématique et ses solutions avec le design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thinking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endParaRPr lang="fr-FR" sz="1400" dirty="0" smtClean="0"/>
          </a:p>
          <a:p>
            <a:r>
              <a:rPr lang="fr-FR" sz="1400" b="1" dirty="0" smtClean="0"/>
              <a:t>La problématique : 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Comment pourrions nous réduire les accidents de voitures (fictif)</a:t>
            </a:r>
          </a:p>
          <a:p>
            <a:endParaRPr lang="fr-FR" sz="1400" dirty="0" smtClean="0"/>
          </a:p>
          <a:p>
            <a:r>
              <a:rPr lang="fr-FR" sz="1400" b="1" dirty="0" smtClean="0"/>
              <a:t>Solutions: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Renforcer la solidité des voitures</a:t>
            </a: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Embaucher des voituriers privés</a:t>
            </a:r>
          </a:p>
          <a:p>
            <a:pPr marL="514350" indent="-285750">
              <a:buFontTx/>
              <a:buChar char="-"/>
            </a:pP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Créer une voiture avec une conduite autonome :</a:t>
            </a:r>
          </a:p>
          <a:p>
            <a:pPr marL="228600" indent="0"/>
            <a:r>
              <a:rPr lang="fr-FR" sz="1400" b="1" dirty="0"/>
              <a:t>	</a:t>
            </a:r>
            <a:endParaRPr lang="fr-FR" sz="1400" b="1" dirty="0" smtClean="0"/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Bande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blanche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tout au long de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route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guider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  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inter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entre elle</a:t>
            </a:r>
          </a:p>
          <a:p>
            <a:pPr marL="228600" indent="0"/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Algorithme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d’apprentissage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qui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copie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conduite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humaine</a:t>
            </a:r>
          </a:p>
          <a:p>
            <a:pPr marL="228600" indent="0"/>
            <a:endParaRPr lang="fr-FR" sz="1400" dirty="0"/>
          </a:p>
        </p:txBody>
      </p:sp>
      <p:sp>
        <p:nvSpPr>
          <p:cNvPr id="12" name="Organigramme : Processus 11"/>
          <p:cNvSpPr/>
          <p:nvPr/>
        </p:nvSpPr>
        <p:spPr>
          <a:xfrm>
            <a:off x="568960" y="4399279"/>
            <a:ext cx="111760" cy="1085215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680720" y="477520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680720" y="507492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680720" y="537845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Mesurer l’information nécessaire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1429166"/>
            <a:ext cx="7388142" cy="833450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Généralement, le plus simple pour identifier les informations  dont nous avons besoins est d’observer celles qui sont utilisées par un Homme pour réaliser la tache.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Le Régal A5 - A5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061633"/>
            <a:ext cx="784258" cy="7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2506794"/>
            <a:ext cx="7388142" cy="520186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En conduisant qu’est ce que mon utilisateur fait?</a:t>
            </a:r>
          </a:p>
          <a:p>
            <a:pPr marL="228600" indent="0"/>
            <a:endParaRPr lang="fr-FR" sz="1400" dirty="0"/>
          </a:p>
          <a:p>
            <a:pPr marL="228600" indent="0"/>
            <a:endParaRPr lang="fr-FR" sz="1400" dirty="0"/>
          </a:p>
        </p:txBody>
      </p:sp>
      <p:sp>
        <p:nvSpPr>
          <p:cNvPr id="3" name="Rectangle 2"/>
          <p:cNvSpPr/>
          <p:nvPr/>
        </p:nvSpPr>
        <p:spPr>
          <a:xfrm>
            <a:off x="654846" y="3414439"/>
            <a:ext cx="73881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Il regarde au loin pour prendre des informations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Surveille sa vitesse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Penser à regarder ses angles morts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Avoir l’oreille attentive 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Comment peut-on mesurer ses informations pour les transformées en données?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67963" y="5144976"/>
            <a:ext cx="6961908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6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42190" y="418052"/>
            <a:ext cx="7586194" cy="860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Tesla exemple pour mesurer les informations de conduites</a:t>
            </a:r>
            <a:endParaRPr lang="fr-FR" sz="2000" dirty="0"/>
          </a:p>
        </p:txBody>
      </p:sp>
      <p:pic>
        <p:nvPicPr>
          <p:cNvPr id="8194" name="Picture 2" descr="AutoPilot 2.0 ou comment Tesla équipe ses voitures pour la conduite auton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335"/>
            <a:ext cx="8322906" cy="46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422911"/>
            <a:ext cx="7138326" cy="79492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Algorithme d’apprentissage automatique pour détecter ce qu’il y a sur un image</a:t>
            </a:r>
            <a:endParaRPr lang="fr-FR" sz="2000" dirty="0"/>
          </a:p>
        </p:txBody>
      </p:sp>
      <p:pic>
        <p:nvPicPr>
          <p:cNvPr id="9218" name="Picture 2" descr="Tesla Filed Patent &amp;#39;Enhanced object detection for autonomous veh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54" y="2658834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50" y="1698170"/>
            <a:ext cx="5859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Trouver la bonne question à laquelle l’algorithme va répondre :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Quels sont les éléments présents sur mon image?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le processus</a:t>
            </a:r>
            <a:endParaRPr lang="fr-FR" sz="200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120957"/>
            <a:ext cx="8351304" cy="5391810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Comment?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Les caméras et radar de la voiture scan l’environnement 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récolte les informations associées, photos, distance avec les objets qui gravitent autour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Un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algorithm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d’apprentissage automatique détecte les objets présent sur les photos et les informations du radar y sont associées pour calculer la distance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est à minima au même niveau de connaissance que le chauffeur</a:t>
            </a:r>
          </a:p>
          <a:p>
            <a:endParaRPr lang="fr-FR" sz="1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RPA: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Maintenant la prise de décision se fait avec des règles inscrites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je suis à temps de distance d’une voiture avec t’elle vitesse faire XXXXX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un piéton se situe au milieu de la route je dois faire 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….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Meilleurs qu’un humain?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Réaliser ce processus remplace le conduite humaine et traite plus d’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infomations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( 200 images secondes)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961" y="1366432"/>
            <a:ext cx="71544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donnée, nouvel or noir du 21e siècle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désormais considérée comme une nouvelle matière première dans l’économie numérique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‘Le nouvel or noir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big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data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le nouvel or noir de l’économie numérique’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0221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Contexte : </a:t>
            </a:r>
            <a:endParaRPr lang="fr-FR" sz="2000" dirty="0"/>
          </a:p>
          <a:p>
            <a:endParaRPr lang="fr-FR" dirty="0"/>
          </a:p>
          <a:p>
            <a:endParaRPr lang="fr-FR" sz="1200" dirty="0" smtClean="0"/>
          </a:p>
          <a:p>
            <a:endParaRPr lang="fr-FR" sz="12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6" name="Picture 2" descr="Monde des grandes écoles et universités - Pour les managers de dem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74" y="1318160"/>
            <a:ext cx="794786" cy="4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chier:Le monde diplomatique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42" y="2085933"/>
            <a:ext cx="1104058" cy="2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ontacter le journal LE FIGARO | Écrire à la rédaction #LeFigaro –  www.artistes-producti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55" y="2909360"/>
            <a:ext cx="1104453" cy="5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La presse parle de Sowefund | Investissement innov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45" y="3554083"/>
            <a:ext cx="567494" cy="4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92454" y="5663970"/>
            <a:ext cx="48397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FFC000"/>
                </a:solidFill>
              </a:rPr>
              <a:t>Comment faire ressortir la valeur des données?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892454" y="5477986"/>
            <a:ext cx="5133497" cy="71437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21961" y="4571680"/>
            <a:ext cx="7279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n’a pas de valeur intrinsèque mais elle est conditionnelle’</a:t>
            </a:r>
            <a:endParaRPr lang="fr-FR" dirty="0"/>
          </a:p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670765" y="4168828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397442" y="3234817"/>
            <a:ext cx="6480720" cy="583298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https://www.tesla.com/fr_fr/model3/design#overview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453" y="1755755"/>
            <a:ext cx="7338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hlinkClick r:id="rId2"/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www.tesla.com/fr_FR/A</a:t>
            </a:r>
            <a:endParaRPr lang="fr-FR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www.tesla.com/sites/default/files/images/careers/autopilot/network.mp4</a:t>
            </a:r>
            <a:endParaRPr lang="fr-F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251" y="1030985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Exemple traitement d’information par une tesla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2251" y="2540825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Business model de tesla et de ses voitures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1691680" y="2816870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disruptcampus@univ-nantes.fr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Tél: 06 40 77 44 12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disruptcampusnantes.com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4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r="35251"/>
          <a:stretch/>
        </p:blipFill>
        <p:spPr>
          <a:xfrm>
            <a:off x="43351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 descr="C:\Users\ragouet-e\Desktop\Communication DCN\Présentation\Présentation étudiants\images\instagram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8239" y="1969436"/>
            <a:ext cx="614871" cy="61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descr="C:\Users\ragouet-e\Desktop\Communication DCN\Présentation\Présentation étudiants\images\twitter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35696" y="1969436"/>
            <a:ext cx="622180" cy="62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768188" y="1808758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@DisruptCampus44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@disruptcampusnantes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2" y="1112108"/>
            <a:ext cx="9154982" cy="51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" y="1198606"/>
            <a:ext cx="9096605" cy="51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633260" y="2695126"/>
            <a:ext cx="3215410" cy="132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Histoire du traitement de la donnée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Disrupt' Campus Nantes</a:t>
            </a:r>
            <a:endParaRPr/>
          </a:p>
        </p:txBody>
      </p:sp>
      <p:sp>
        <p:nvSpPr>
          <p:cNvPr id="2" name="Flèche droite 1"/>
          <p:cNvSpPr/>
          <p:nvPr/>
        </p:nvSpPr>
        <p:spPr>
          <a:xfrm>
            <a:off x="1073556" y="3020290"/>
            <a:ext cx="7722649" cy="683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2768965" y="2273509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rganigramme : Connecteur page suivante 6"/>
          <p:cNvSpPr/>
          <p:nvPr/>
        </p:nvSpPr>
        <p:spPr>
          <a:xfrm>
            <a:off x="2460616" y="1682382"/>
            <a:ext cx="616698" cy="591127"/>
          </a:xfrm>
          <a:prstGeom prst="flowChartOffpage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447824" y="3664263"/>
            <a:ext cx="16039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Déterminer le ratio eau/sable pour trainer les blocs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1445160" y="2256744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rganigramme : Connecteur page suivante 8"/>
          <p:cNvSpPr/>
          <p:nvPr/>
        </p:nvSpPr>
        <p:spPr>
          <a:xfrm>
            <a:off x="1136811" y="1665617"/>
            <a:ext cx="616698" cy="591127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295186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rganigramme : Connecteur page suivante 10"/>
          <p:cNvSpPr/>
          <p:nvPr/>
        </p:nvSpPr>
        <p:spPr>
          <a:xfrm>
            <a:off x="4986837" y="1673489"/>
            <a:ext cx="616698" cy="591127"/>
          </a:xfrm>
          <a:prstGeom prst="flowChartOffpage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6832177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Connecteur page suivante 12"/>
          <p:cNvSpPr/>
          <p:nvPr/>
        </p:nvSpPr>
        <p:spPr>
          <a:xfrm>
            <a:off x="6523828" y="1673489"/>
            <a:ext cx="616698" cy="591127"/>
          </a:xfrm>
          <a:prstGeom prst="flowChartOffpage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8129755" y="2279478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rganigramme : Connecteur page suivante 14"/>
          <p:cNvSpPr/>
          <p:nvPr/>
        </p:nvSpPr>
        <p:spPr>
          <a:xfrm>
            <a:off x="7821406" y="1688351"/>
            <a:ext cx="616698" cy="591127"/>
          </a:xfrm>
          <a:prstGeom prst="flowChartOffpage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7140526" y="340738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6716081" y="4321786"/>
            <a:ext cx="814087" cy="740662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8390388" y="348163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7982118" y="4396035"/>
            <a:ext cx="814087" cy="74066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7773690" y="3557250"/>
            <a:ext cx="0" cy="39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7378136" y="3951455"/>
            <a:ext cx="814087" cy="74066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4097514" y="3560977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3689244" y="4475377"/>
            <a:ext cx="814087" cy="740662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0" y="1650793"/>
            <a:ext cx="1136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Histoire de </a:t>
            </a:r>
          </a:p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31627" y="4827111"/>
            <a:ext cx="1073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Traitement de 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142258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Egyptien 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818453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Sumérien </a:t>
            </a:r>
            <a:endParaRPr lang="fr-FR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4668478" y="1262273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Anglais </a:t>
            </a:r>
            <a:endParaRPr lang="fr-FR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6205470" y="1266525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Finance </a:t>
            </a:r>
            <a:endParaRPr lang="fr-FR" dirty="0"/>
          </a:p>
        </p:txBody>
      </p:sp>
      <p:sp>
        <p:nvSpPr>
          <p:cNvPr id="32" name="Rectangle à coins arrondis 31"/>
          <p:cNvSpPr/>
          <p:nvPr/>
        </p:nvSpPr>
        <p:spPr>
          <a:xfrm>
            <a:off x="7568405" y="1268046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Entreprises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986916" y="3552345"/>
            <a:ext cx="132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Recensement de la population pour distribuer la nourriture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89244" y="245964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Enquête démographique pour orienter les politiques publiques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425772" y="2424378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Proposition de service basé sur la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91385" y="5246537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Traitement manuel des données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30881" y="249266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Analyse des prix de marché pour mieux le prédire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05470" y="5091400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Langage de manipulation de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278195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/>
              <a:t>Frise chronologique de </a:t>
            </a:r>
            <a:r>
              <a:rPr lang="fr-FR" sz="2000" dirty="0" smtClean="0"/>
              <a:t>l’utilisation de la </a:t>
            </a:r>
            <a:r>
              <a:rPr lang="fr-FR" sz="2000" dirty="0"/>
              <a:t>donnée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L’information et la valeur quelle procure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6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79512" y="2187270"/>
            <a:ext cx="7670170" cy="4413380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pPr marL="228600" indent="0"/>
            <a:r>
              <a:rPr lang="fr-FR" sz="1400" b="1" dirty="0" smtClean="0"/>
              <a:t>Mesurer un phénomène</a:t>
            </a:r>
          </a:p>
          <a:p>
            <a:pPr marL="571500" indent="-342900">
              <a:buFontTx/>
              <a:buChar char="-"/>
            </a:pPr>
            <a:endParaRPr lang="fr-FR" sz="1400" dirty="0"/>
          </a:p>
          <a:p>
            <a:pPr marL="228600" indent="0"/>
            <a:r>
              <a:rPr lang="fr-FR" sz="1400" dirty="0" smtClean="0"/>
              <a:t>  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Capacité à produire des indicateurs pour mesurer un phénomène.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b="1" dirty="0" smtClean="0"/>
              <a:t>Comprendre un phénomène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Analyser des informations et en tirer des résultats</a:t>
            </a:r>
          </a:p>
          <a:p>
            <a:pPr marL="228600" indent="0"/>
            <a:endParaRPr lang="fr-FR" sz="1400" dirty="0"/>
          </a:p>
          <a:p>
            <a:pPr marL="228600" indent="0"/>
            <a:r>
              <a:rPr lang="fr-FR" sz="1400" b="1" dirty="0" smtClean="0"/>
              <a:t>Automatiser une tache répétitive</a:t>
            </a:r>
          </a:p>
          <a:p>
            <a:pPr marL="228600" indent="0"/>
            <a:endParaRPr lang="fr-FR" sz="1400" b="1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Externaliser le processus de certaines taches grâce à des algorithmes </a:t>
            </a:r>
          </a:p>
          <a:p>
            <a:pPr marL="228600" indent="0"/>
            <a:r>
              <a:rPr lang="fr-FR" sz="1400" dirty="0" smtClean="0"/>
              <a:t> </a:t>
            </a:r>
            <a:endParaRPr lang="fr-FR" sz="1400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57943" y="494589"/>
            <a:ext cx="2919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La valeur des données </a:t>
            </a:r>
            <a:endParaRPr lang="fr-FR" sz="2000" dirty="0"/>
          </a:p>
        </p:txBody>
      </p:sp>
      <p:sp>
        <p:nvSpPr>
          <p:cNvPr id="4" name="Ellipse 3"/>
          <p:cNvSpPr/>
          <p:nvPr/>
        </p:nvSpPr>
        <p:spPr>
          <a:xfrm>
            <a:off x="83569" y="2472612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1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83569" y="3498979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2</a:t>
            </a:r>
            <a:endParaRPr lang="fr-FR" b="1" dirty="0"/>
          </a:p>
        </p:txBody>
      </p:sp>
      <p:sp>
        <p:nvSpPr>
          <p:cNvPr id="8" name="Ellipse 7"/>
          <p:cNvSpPr/>
          <p:nvPr/>
        </p:nvSpPr>
        <p:spPr>
          <a:xfrm>
            <a:off x="83569" y="4525346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3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3523910" y="1967773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2250" y="1356742"/>
            <a:ext cx="6764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donnée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n’ayant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pas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intrinsèque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étudions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cas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où elles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apportent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2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19" y="548682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Mesurer un phénomène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64" y="6155027"/>
            <a:ext cx="1264361" cy="9028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9390" y="1182574"/>
            <a:ext cx="62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agriculteurs ont besoin de connaitre des données météo afin de savoir s’ils peuvent récolter leurs champs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74" y="2658587"/>
            <a:ext cx="785634" cy="57674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32111" y="357585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Pression atmosphérique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795" y="3559488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Humidité ambiante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57967" y="3575850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force du vent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2" name="Picture 4" descr="La météo agricole – Applications sur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379616"/>
            <a:ext cx="1213533" cy="592545"/>
          </a:xfrm>
          <a:prstGeom prst="rect">
            <a:avLst/>
          </a:prstGeom>
          <a:noFill/>
          <a:ln w="28575">
            <a:solidFill>
              <a:srgbClr val="00A8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0224" y="5248215"/>
            <a:ext cx="758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Propose un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payant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où les agriculteurs peuvent avoir accès à ces données en temps réelles et cela permet de savoir quand ils pourront moissonner leurs récoltes de façon optimal.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9389" y="1997549"/>
            <a:ext cx="68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 :</a:t>
            </a:r>
          </a:p>
          <a:p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météorologistes ont crée des appareils pour mesurer ce phénomène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45310"/>
              </p:ext>
            </p:extLst>
          </p:nvPr>
        </p:nvGraphicFramePr>
        <p:xfrm>
          <a:off x="579711" y="3713376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Image bitmap" r:id="rId6" imgW="152280" imgH="76320" progId="Paint.Picture">
                  <p:embed/>
                </p:oleObj>
              </mc:Choice>
              <mc:Fallback>
                <p:oleObj name="Image bitmap" r:id="rId6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711" y="3713376"/>
                        <a:ext cx="152400" cy="76200"/>
                      </a:xfrm>
                      <a:prstGeom prst="rect">
                        <a:avLst/>
                      </a:prstGeom>
                      <a:solidFill>
                        <a:srgbClr val="00A8B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989350"/>
              </p:ext>
            </p:extLst>
          </p:nvPr>
        </p:nvGraphicFramePr>
        <p:xfrm>
          <a:off x="3224974" y="3696881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Image bitmap" r:id="rId8" imgW="152280" imgH="76320" progId="Paint.Picture">
                  <p:embed/>
                </p:oleObj>
              </mc:Choice>
              <mc:Fallback>
                <p:oleObj name="Image bitmap" r:id="rId8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974" y="3696881"/>
                        <a:ext cx="152400" cy="762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11731"/>
              </p:ext>
            </p:extLst>
          </p:nvPr>
        </p:nvGraphicFramePr>
        <p:xfrm>
          <a:off x="5230205" y="3699047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Image bitmap" r:id="rId9" imgW="152280" imgH="76320" progId="Paint.Picture">
                  <p:embed/>
                </p:oleObj>
              </mc:Choice>
              <mc:Fallback>
                <p:oleObj name="Image bitmap" r:id="rId9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205" y="3699047"/>
                        <a:ext cx="1524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à coins arrondis 20"/>
          <p:cNvSpPr/>
          <p:nvPr/>
        </p:nvSpPr>
        <p:spPr>
          <a:xfrm>
            <a:off x="1202020" y="2562130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4" name="Picture 26" descr="Andomètre Grue Numérique Analogique,0-10v,Fonction Pince De Données Vent -  Buy Enregistreur De Données Anémomètre À Vent,Anémomètre À Tour,Anémomètre  Product on Alibaba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24" y="2473668"/>
            <a:ext cx="903961" cy="8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à coins arrondis 26"/>
          <p:cNvSpPr/>
          <p:nvPr/>
        </p:nvSpPr>
        <p:spPr>
          <a:xfrm>
            <a:off x="4719433" y="2541836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1586204" y="4517095"/>
            <a:ext cx="536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Application qui propose des données de météo pour les agriculteurs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4974" y="4137547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2961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recherche Google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7" y="3148988"/>
            <a:ext cx="1701484" cy="2171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31" y="3030078"/>
            <a:ext cx="1627990" cy="23451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99796" y="1278294"/>
            <a:ext cx="63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clients ont besoin de comparer les restaurants entre eux pour faire leur choix</a:t>
            </a:r>
          </a:p>
          <a:p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Solutions : 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Mesurer l’ensemble des critères qui aident un usager à faire son choix et le rendre disponible depuis le moteur de recherche Google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9796" y="2675306"/>
            <a:ext cx="414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Exemple recherche Google pour un restaurant : 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8638" y="5926711"/>
            <a:ext cx="62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Google propose ce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gratuitement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 pour les utilisateurs et sans conditions d’accès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2434" y="4047186"/>
            <a:ext cx="746974" cy="99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442434" y="4683885"/>
            <a:ext cx="1326524" cy="3871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972181" y="3469506"/>
            <a:ext cx="1542059" cy="93748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409203" y="3208237"/>
            <a:ext cx="1529939" cy="58942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000000"/>
      </a:dk1>
      <a:lt1>
        <a:srgbClr val="FFFFFF"/>
      </a:lt1>
      <a:dk2>
        <a:srgbClr val="00A8B8"/>
      </a:dk2>
      <a:lt2>
        <a:srgbClr val="FFFFFF"/>
      </a:lt2>
      <a:accent1>
        <a:srgbClr val="00A8B8"/>
      </a:accent1>
      <a:accent2>
        <a:srgbClr val="004E9C"/>
      </a:accent2>
      <a:accent3>
        <a:srgbClr val="E83F47"/>
      </a:accent3>
      <a:accent4>
        <a:srgbClr val="F6C200"/>
      </a:accent4>
      <a:accent5>
        <a:srgbClr val="000000"/>
      </a:accent5>
      <a:accent6>
        <a:srgbClr val="FFFFFF"/>
      </a:accent6>
      <a:hlink>
        <a:srgbClr val="004E9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19841</TotalTime>
  <Words>1822</Words>
  <Application>Microsoft Office PowerPoint</Application>
  <PresentationFormat>Affichage à l'écran (4:3)</PresentationFormat>
  <Paragraphs>330</Paragraphs>
  <Slides>33</Slides>
  <Notes>9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Noto Sans Symbols</vt:lpstr>
      <vt:lpstr>Wingdings</vt:lpstr>
      <vt:lpstr>Thème Office</vt:lpstr>
      <vt:lpstr>Image bitmap</vt:lpstr>
      <vt:lpstr>Data et les nouveaux modèles économiques</vt:lpstr>
      <vt:lpstr>Présentation PowerPoint</vt:lpstr>
      <vt:lpstr>Présentation PowerPoint</vt:lpstr>
      <vt:lpstr>Histoire du traitement de la donnée</vt:lpstr>
      <vt:lpstr>Présentation PowerPoint</vt:lpstr>
      <vt:lpstr>L’information et la valeur quelle procure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L’automatisation de tache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Fil rouge avec Tesla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et les nouveaux modèles économiques</dc:title>
  <dc:creator>Benjamin Roul</dc:creator>
  <cp:lastModifiedBy>ROUL Benjamin</cp:lastModifiedBy>
  <cp:revision>136</cp:revision>
  <dcterms:modified xsi:type="dcterms:W3CDTF">2023-02-01T10:08:13Z</dcterms:modified>
</cp:coreProperties>
</file>